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6"/>
  </p:notesMasterIdLst>
  <p:handoutMasterIdLst>
    <p:handoutMasterId r:id="rId17"/>
  </p:handoutMasterIdLst>
  <p:sldIdLst>
    <p:sldId id="256" r:id="rId2"/>
    <p:sldId id="271" r:id="rId3"/>
    <p:sldId id="258" r:id="rId4"/>
    <p:sldId id="267" r:id="rId5"/>
    <p:sldId id="268" r:id="rId6"/>
    <p:sldId id="261" r:id="rId7"/>
    <p:sldId id="262" r:id="rId8"/>
    <p:sldId id="263" r:id="rId9"/>
    <p:sldId id="264" r:id="rId10"/>
    <p:sldId id="265" r:id="rId11"/>
    <p:sldId id="266" r:id="rId12"/>
    <p:sldId id="269" r:id="rId13"/>
    <p:sldId id="270" r:id="rId14"/>
    <p:sldId id="260" r:id="rId15"/>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eo Fossati" initials="MF" lastIdx="1" clrIdx="0">
    <p:extLst>
      <p:ext uri="{19B8F6BF-5375-455C-9EA6-DF929625EA0E}">
        <p15:presenceInfo xmlns:p15="http://schemas.microsoft.com/office/powerpoint/2012/main" userId="S::matteo.fossati2@studenti.unimi.it::93f58937-d47d-4208-9c94-704f4675d1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14" autoAdjust="0"/>
    <p:restoredTop sz="94648" autoAdjust="0"/>
  </p:normalViewPr>
  <p:slideViewPr>
    <p:cSldViewPr snapToGrid="0">
      <p:cViewPr varScale="1">
        <p:scale>
          <a:sx n="114" d="100"/>
          <a:sy n="114" d="100"/>
        </p:scale>
        <p:origin x="486" y="11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3" name="Segnaposto data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0FA3576-2E34-44A5-91FF-3C53AC3DA648}" type="datetime1">
              <a:rPr lang="it-IT" smtClean="0"/>
              <a:t>11/12/2023</a:t>
            </a:fld>
            <a:endParaRPr lang="it-IT"/>
          </a:p>
        </p:txBody>
      </p:sp>
      <p:sp>
        <p:nvSpPr>
          <p:cNvPr id="4" name="Segnaposto piè di pagina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it-IT" smtClean="0"/>
              <a:t>‹N›</a:t>
            </a:fld>
            <a:endParaRPr lang="it-IT"/>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21FEC-DF32-4E90-A279-29D5C0BB0773}" type="datetime1">
              <a:rPr lang="it-IT" smtClean="0"/>
              <a:pPr/>
              <a:t>11/12/2023</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it-IT" noProof="0" smtClean="0"/>
              <a:t>‹N›</a:t>
            </a:fld>
            <a:endParaRPr lang="it-IT"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1</a:t>
            </a:fld>
            <a:endParaRPr lang="it-IT"/>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10</a:t>
            </a:fld>
            <a:endParaRPr lang="it-IT"/>
          </a:p>
        </p:txBody>
      </p:sp>
    </p:spTree>
    <p:extLst>
      <p:ext uri="{BB962C8B-B14F-4D97-AF65-F5344CB8AC3E}">
        <p14:creationId xmlns:p14="http://schemas.microsoft.com/office/powerpoint/2010/main" val="3706301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11</a:t>
            </a:fld>
            <a:endParaRPr lang="it-IT"/>
          </a:p>
        </p:txBody>
      </p:sp>
    </p:spTree>
    <p:extLst>
      <p:ext uri="{BB962C8B-B14F-4D97-AF65-F5344CB8AC3E}">
        <p14:creationId xmlns:p14="http://schemas.microsoft.com/office/powerpoint/2010/main" val="3824442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12</a:t>
            </a:fld>
            <a:endParaRPr lang="it-IT"/>
          </a:p>
        </p:txBody>
      </p:sp>
    </p:spTree>
    <p:extLst>
      <p:ext uri="{BB962C8B-B14F-4D97-AF65-F5344CB8AC3E}">
        <p14:creationId xmlns:p14="http://schemas.microsoft.com/office/powerpoint/2010/main" val="2336150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13</a:t>
            </a:fld>
            <a:endParaRPr lang="it-IT"/>
          </a:p>
        </p:txBody>
      </p:sp>
    </p:spTree>
    <p:extLst>
      <p:ext uri="{BB962C8B-B14F-4D97-AF65-F5344CB8AC3E}">
        <p14:creationId xmlns:p14="http://schemas.microsoft.com/office/powerpoint/2010/main" val="412137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C6B3AB32-59DF-41F1-9618-EDFBF5049629}" type="slidenum">
              <a:rPr lang="it-IT" smtClean="0"/>
              <a:t>14</a:t>
            </a:fld>
            <a:endParaRPr lang="it-IT"/>
          </a:p>
        </p:txBody>
      </p:sp>
    </p:spTree>
    <p:extLst>
      <p:ext uri="{BB962C8B-B14F-4D97-AF65-F5344CB8AC3E}">
        <p14:creationId xmlns:p14="http://schemas.microsoft.com/office/powerpoint/2010/main" val="104671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2</a:t>
            </a:fld>
            <a:endParaRPr lang="it-IT"/>
          </a:p>
        </p:txBody>
      </p:sp>
    </p:spTree>
    <p:extLst>
      <p:ext uri="{BB962C8B-B14F-4D97-AF65-F5344CB8AC3E}">
        <p14:creationId xmlns:p14="http://schemas.microsoft.com/office/powerpoint/2010/main" val="89191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3</a:t>
            </a:fld>
            <a:endParaRPr lang="it-IT"/>
          </a:p>
        </p:txBody>
      </p:sp>
    </p:spTree>
    <p:extLst>
      <p:ext uri="{BB962C8B-B14F-4D97-AF65-F5344CB8AC3E}">
        <p14:creationId xmlns:p14="http://schemas.microsoft.com/office/powerpoint/2010/main" val="452805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4</a:t>
            </a:fld>
            <a:endParaRPr lang="it-IT"/>
          </a:p>
        </p:txBody>
      </p:sp>
    </p:spTree>
    <p:extLst>
      <p:ext uri="{BB962C8B-B14F-4D97-AF65-F5344CB8AC3E}">
        <p14:creationId xmlns:p14="http://schemas.microsoft.com/office/powerpoint/2010/main" val="2660120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5</a:t>
            </a:fld>
            <a:endParaRPr lang="it-IT"/>
          </a:p>
        </p:txBody>
      </p:sp>
    </p:spTree>
    <p:extLst>
      <p:ext uri="{BB962C8B-B14F-4D97-AF65-F5344CB8AC3E}">
        <p14:creationId xmlns:p14="http://schemas.microsoft.com/office/powerpoint/2010/main" val="225364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6</a:t>
            </a:fld>
            <a:endParaRPr lang="it-IT"/>
          </a:p>
        </p:txBody>
      </p:sp>
    </p:spTree>
    <p:extLst>
      <p:ext uri="{BB962C8B-B14F-4D97-AF65-F5344CB8AC3E}">
        <p14:creationId xmlns:p14="http://schemas.microsoft.com/office/powerpoint/2010/main" val="2703433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7</a:t>
            </a:fld>
            <a:endParaRPr lang="it-IT"/>
          </a:p>
        </p:txBody>
      </p:sp>
    </p:spTree>
    <p:extLst>
      <p:ext uri="{BB962C8B-B14F-4D97-AF65-F5344CB8AC3E}">
        <p14:creationId xmlns:p14="http://schemas.microsoft.com/office/powerpoint/2010/main" val="118617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8</a:t>
            </a:fld>
            <a:endParaRPr lang="it-IT"/>
          </a:p>
        </p:txBody>
      </p:sp>
    </p:spTree>
    <p:extLst>
      <p:ext uri="{BB962C8B-B14F-4D97-AF65-F5344CB8AC3E}">
        <p14:creationId xmlns:p14="http://schemas.microsoft.com/office/powerpoint/2010/main" val="4109883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C6B3AB32-59DF-41F1-9618-EDFBF5049629}" type="slidenum">
              <a:rPr lang="it-IT" smtClean="0"/>
              <a:t>9</a:t>
            </a:fld>
            <a:endParaRPr lang="it-IT"/>
          </a:p>
        </p:txBody>
      </p:sp>
    </p:spTree>
    <p:extLst>
      <p:ext uri="{BB962C8B-B14F-4D97-AF65-F5344CB8AC3E}">
        <p14:creationId xmlns:p14="http://schemas.microsoft.com/office/powerpoint/2010/main" val="255049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ttangolo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noProof="0"/>
              <a:t>Click to edit Master title style</a:t>
            </a:r>
            <a:endParaRPr lang="it-IT" noProof="0"/>
          </a:p>
        </p:txBody>
      </p:sp>
      <p:sp>
        <p:nvSpPr>
          <p:cNvPr id="3" name="Sottotitolo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it-IT" noProof="0"/>
          </a:p>
        </p:txBody>
      </p:sp>
      <p:sp>
        <p:nvSpPr>
          <p:cNvPr id="4" name="Segnaposto data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87A23933-3F77-4C59-A775-45E2435C8368}" type="datetime1">
              <a:rPr lang="it-IT" noProof="0" smtClean="0"/>
              <a:t>11/12/2023</a:t>
            </a:fld>
            <a:endParaRPr lang="it-IT" noProof="0"/>
          </a:p>
        </p:txBody>
      </p:sp>
      <p:sp>
        <p:nvSpPr>
          <p:cNvPr id="5" name="Segnaposto piè di pagina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it-IT" noProof="0"/>
          </a:p>
        </p:txBody>
      </p:sp>
      <p:sp>
        <p:nvSpPr>
          <p:cNvPr id="6" name="Segnaposto numero diapositiva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ttangolo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olo 1"/>
          <p:cNvSpPr>
            <a:spLocks noGrp="1"/>
          </p:cNvSpPr>
          <p:nvPr>
            <p:ph type="title"/>
          </p:nvPr>
        </p:nvSpPr>
        <p:spPr>
          <a:xfrm>
            <a:off x="581192" y="702156"/>
            <a:ext cx="11029616" cy="1013800"/>
          </a:xfrm>
        </p:spPr>
        <p:txBody>
          <a:bodyPr rtlCol="0"/>
          <a:lstStyle/>
          <a:p>
            <a:pPr rtl="0"/>
            <a:r>
              <a:rPr lang="en-US" noProof="0"/>
              <a:t>Click to edit Master title style</a:t>
            </a:r>
            <a:endParaRPr lang="it-IT" noProof="0"/>
          </a:p>
        </p:txBody>
      </p:sp>
      <p:sp>
        <p:nvSpPr>
          <p:cNvPr id="3" name="Segnaposto testo verticale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4" name="Segnaposto data 3"/>
          <p:cNvSpPr>
            <a:spLocks noGrp="1"/>
          </p:cNvSpPr>
          <p:nvPr>
            <p:ph type="dt" sz="half" idx="10"/>
          </p:nvPr>
        </p:nvSpPr>
        <p:spPr/>
        <p:txBody>
          <a:bodyPr rtlCol="0"/>
          <a:lstStyle/>
          <a:p>
            <a:pPr rtl="0"/>
            <a:fld id="{4B4ECE9F-4108-4829-8F23-DFA9C926965D}" type="datetime1">
              <a:rPr lang="it-IT" noProof="0" smtClean="0"/>
              <a:t>11/12/2023</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7" name="Rettangolo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verticale 1"/>
          <p:cNvSpPr>
            <a:spLocks noGrp="1"/>
          </p:cNvSpPr>
          <p:nvPr>
            <p:ph type="title" orient="vert"/>
          </p:nvPr>
        </p:nvSpPr>
        <p:spPr>
          <a:xfrm>
            <a:off x="8839201" y="675726"/>
            <a:ext cx="2004164" cy="5183073"/>
          </a:xfrm>
        </p:spPr>
        <p:txBody>
          <a:bodyPr vert="eaVert" rtlCol="0"/>
          <a:lstStyle/>
          <a:p>
            <a:pPr rtl="0"/>
            <a:r>
              <a:rPr lang="en-US" noProof="0"/>
              <a:t>Click to edit Master title style</a:t>
            </a:r>
            <a:endParaRPr lang="it-IT" noProof="0"/>
          </a:p>
        </p:txBody>
      </p:sp>
      <p:sp>
        <p:nvSpPr>
          <p:cNvPr id="3" name="Segnaposto testo verticale 2"/>
          <p:cNvSpPr>
            <a:spLocks noGrp="1"/>
          </p:cNvSpPr>
          <p:nvPr>
            <p:ph type="body" orient="vert" idx="1"/>
          </p:nvPr>
        </p:nvSpPr>
        <p:spPr>
          <a:xfrm>
            <a:off x="774923" y="675726"/>
            <a:ext cx="7896279" cy="5183073"/>
          </a:xfrm>
        </p:spPr>
        <p:txBody>
          <a:bodyPr vert="eaVert" rtlCol="0" anchor="t"/>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4" name="Segnaposto data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2AB59B6B-A2EF-4B30-AEF7-A3091D0F5449}" type="datetime1">
              <a:rPr lang="it-IT" noProof="0" smtClean="0"/>
              <a:t>11/12/2023</a:t>
            </a:fld>
            <a:endParaRPr lang="it-IT" noProof="0" dirty="0"/>
          </a:p>
        </p:txBody>
      </p:sp>
      <p:sp>
        <p:nvSpPr>
          <p:cNvPr id="5" name="Segnaposto piè di pagina 4"/>
          <p:cNvSpPr>
            <a:spLocks noGrp="1"/>
          </p:cNvSpPr>
          <p:nvPr>
            <p:ph type="ftr" sz="quarter" idx="11"/>
          </p:nvPr>
        </p:nvSpPr>
        <p:spPr>
          <a:xfrm>
            <a:off x="774923" y="5951811"/>
            <a:ext cx="7896279" cy="365125"/>
          </a:xfrm>
        </p:spPr>
        <p:txBody>
          <a:bodyPr rtlCol="0"/>
          <a:lstStyle/>
          <a:p>
            <a:pPr rtl="0"/>
            <a:endParaRPr lang="it-IT" noProof="0"/>
          </a:p>
        </p:txBody>
      </p:sp>
      <p:sp>
        <p:nvSpPr>
          <p:cNvPr id="6" name="Segnaposto numero diapositiva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ttangolo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2" y="702156"/>
            <a:ext cx="11029616" cy="1013800"/>
          </a:xfrm>
        </p:spPr>
        <p:txBody>
          <a:bodyPr rtlCol="0"/>
          <a:lstStyle/>
          <a:p>
            <a:pPr rtl="0"/>
            <a:r>
              <a:rPr lang="en-US" noProof="0"/>
              <a:t>Click to edit Master title style</a:t>
            </a:r>
            <a:endParaRPr lang="it-IT" noProof="0"/>
          </a:p>
        </p:txBody>
      </p:sp>
      <p:sp>
        <p:nvSpPr>
          <p:cNvPr id="3" name="Segnaposto contenuto 2"/>
          <p:cNvSpPr>
            <a:spLocks noGrp="1"/>
          </p:cNvSpPr>
          <p:nvPr>
            <p:ph idx="1"/>
          </p:nvPr>
        </p:nvSpPr>
        <p:spPr>
          <a:xfrm>
            <a:off x="581192" y="2180496"/>
            <a:ext cx="11029615" cy="3678303"/>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4" name="Segnaposto data 3"/>
          <p:cNvSpPr>
            <a:spLocks noGrp="1"/>
          </p:cNvSpPr>
          <p:nvPr>
            <p:ph type="dt" sz="half" idx="10"/>
          </p:nvPr>
        </p:nvSpPr>
        <p:spPr/>
        <p:txBody>
          <a:bodyPr rtlCol="0"/>
          <a:lstStyle/>
          <a:p>
            <a:pPr rtl="0"/>
            <a:fld id="{7F3FB14C-AC96-42E5-BE0B-73EFAA1A7EA7}" type="datetime1">
              <a:rPr lang="it-IT" noProof="0" smtClean="0"/>
              <a:t>11/12/2023</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a:xfrm>
            <a:off x="10558300" y="5956137"/>
            <a:ext cx="1052508" cy="365125"/>
          </a:xfrm>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ttangolo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noProof="0"/>
              <a:t>Click to edit Master title style</a:t>
            </a:r>
            <a:endParaRPr lang="it-IT" noProof="0"/>
          </a:p>
        </p:txBody>
      </p:sp>
      <p:sp>
        <p:nvSpPr>
          <p:cNvPr id="3" name="Segnaposto testo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noProof="0"/>
              <a:t>Click to edit Master text styles</a:t>
            </a:r>
          </a:p>
        </p:txBody>
      </p:sp>
      <p:sp>
        <p:nvSpPr>
          <p:cNvPr id="4" name="Segnaposto data 3"/>
          <p:cNvSpPr>
            <a:spLocks noGrp="1"/>
          </p:cNvSpPr>
          <p:nvPr>
            <p:ph type="dt" sz="half" idx="10"/>
          </p:nvPr>
        </p:nvSpPr>
        <p:spPr/>
        <p:txBody>
          <a:bodyPr rtlCol="0"/>
          <a:lstStyle>
            <a:lvl1pPr>
              <a:defRPr>
                <a:solidFill>
                  <a:schemeClr val="accent1">
                    <a:lumMod val="75000"/>
                    <a:lumOff val="25000"/>
                  </a:schemeClr>
                </a:solidFill>
              </a:defRPr>
            </a:lvl1pPr>
          </a:lstStyle>
          <a:p>
            <a:pPr rtl="0"/>
            <a:fld id="{76327E91-20FF-43F1-A337-75953C73E7D7}" type="datetime1">
              <a:rPr lang="it-IT" noProof="0" smtClean="0"/>
              <a:t>11/12/2023</a:t>
            </a:fld>
            <a:endParaRPr lang="it-IT" noProof="0"/>
          </a:p>
        </p:txBody>
      </p:sp>
      <p:sp>
        <p:nvSpPr>
          <p:cNvPr id="5" name="Segnaposto piè di pagina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t-IT" noProof="0"/>
          </a:p>
        </p:txBody>
      </p:sp>
      <p:sp>
        <p:nvSpPr>
          <p:cNvPr id="6" name="Segnaposto numero diapositiva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ttangolo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3" y="729658"/>
            <a:ext cx="11029616" cy="988332"/>
          </a:xfrm>
        </p:spPr>
        <p:txBody>
          <a:bodyPr rtlCol="0"/>
          <a:lstStyle/>
          <a:p>
            <a:pPr rtl="0"/>
            <a:r>
              <a:rPr lang="en-US" noProof="0"/>
              <a:t>Click to edit Master title style</a:t>
            </a:r>
            <a:endParaRPr lang="it-IT" noProof="0"/>
          </a:p>
        </p:txBody>
      </p:sp>
      <p:sp>
        <p:nvSpPr>
          <p:cNvPr id="3" name="Segnaposto contenuto 2"/>
          <p:cNvSpPr>
            <a:spLocks noGrp="1"/>
          </p:cNvSpPr>
          <p:nvPr>
            <p:ph sz="half" idx="1"/>
          </p:nvPr>
        </p:nvSpPr>
        <p:spPr>
          <a:xfrm>
            <a:off x="581193" y="2228003"/>
            <a:ext cx="5422390" cy="3633047"/>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4" name="Segnaposto contenuto 3"/>
          <p:cNvSpPr>
            <a:spLocks noGrp="1"/>
          </p:cNvSpPr>
          <p:nvPr>
            <p:ph sz="half" idx="2"/>
          </p:nvPr>
        </p:nvSpPr>
        <p:spPr>
          <a:xfrm>
            <a:off x="6188417" y="2228003"/>
            <a:ext cx="5422392" cy="3633047"/>
          </a:xfrm>
        </p:spPr>
        <p:txBody>
          <a:bodyPr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5" name="Segnaposto data 4"/>
          <p:cNvSpPr>
            <a:spLocks noGrp="1"/>
          </p:cNvSpPr>
          <p:nvPr>
            <p:ph type="dt" sz="half" idx="10"/>
          </p:nvPr>
        </p:nvSpPr>
        <p:spPr/>
        <p:txBody>
          <a:bodyPr rtlCol="0"/>
          <a:lstStyle/>
          <a:p>
            <a:pPr rtl="0"/>
            <a:fld id="{9EDCB701-B7F2-4988-9CFB-241C1D412354}" type="datetime1">
              <a:rPr lang="it-IT" noProof="0" smtClean="0"/>
              <a:t>11/12/2023</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ttangolo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olo 1"/>
          <p:cNvSpPr>
            <a:spLocks noGrp="1"/>
          </p:cNvSpPr>
          <p:nvPr>
            <p:ph type="title"/>
          </p:nvPr>
        </p:nvSpPr>
        <p:spPr>
          <a:xfrm>
            <a:off x="581193" y="729658"/>
            <a:ext cx="11029616" cy="988332"/>
          </a:xfrm>
        </p:spPr>
        <p:txBody>
          <a:bodyPr rtlCol="0"/>
          <a:lstStyle/>
          <a:p>
            <a:pPr rtl="0"/>
            <a:r>
              <a:rPr lang="en-US" noProof="0"/>
              <a:t>Click to edit Master title style</a:t>
            </a:r>
            <a:endParaRPr lang="it-IT" noProof="0"/>
          </a:p>
        </p:txBody>
      </p:sp>
      <p:sp>
        <p:nvSpPr>
          <p:cNvPr id="3" name="Segnaposto testo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Segnaposto contenuto 3"/>
          <p:cNvSpPr>
            <a:spLocks noGrp="1"/>
          </p:cNvSpPr>
          <p:nvPr>
            <p:ph sz="half" idx="2"/>
          </p:nvPr>
        </p:nvSpPr>
        <p:spPr>
          <a:xfrm>
            <a:off x="581194" y="2926052"/>
            <a:ext cx="5393100" cy="2934999"/>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5" name="Segnaposto testo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Segnaposto contenuto 5"/>
          <p:cNvSpPr>
            <a:spLocks noGrp="1"/>
          </p:cNvSpPr>
          <p:nvPr>
            <p:ph sz="quarter" idx="4"/>
          </p:nvPr>
        </p:nvSpPr>
        <p:spPr>
          <a:xfrm>
            <a:off x="6217709" y="2926052"/>
            <a:ext cx="5393100" cy="2934999"/>
          </a:xfrm>
        </p:spPr>
        <p:txBody>
          <a:bodyPr rtlCol="0" anchor="t">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7" name="Segnaposto data 6"/>
          <p:cNvSpPr>
            <a:spLocks noGrp="1"/>
          </p:cNvSpPr>
          <p:nvPr>
            <p:ph type="dt" sz="half" idx="10"/>
          </p:nvPr>
        </p:nvSpPr>
        <p:spPr/>
        <p:txBody>
          <a:bodyPr rtlCol="0"/>
          <a:lstStyle/>
          <a:p>
            <a:pPr rtl="0"/>
            <a:fld id="{4B9B0459-76CC-4B94-A6C6-908B17D42BC8}" type="datetime1">
              <a:rPr lang="it-IT" noProof="0" smtClean="0"/>
              <a:t>11/12/2023</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Segnaposto data 2"/>
          <p:cNvSpPr>
            <a:spLocks noGrp="1"/>
          </p:cNvSpPr>
          <p:nvPr>
            <p:ph type="dt" sz="half" idx="10"/>
          </p:nvPr>
        </p:nvSpPr>
        <p:spPr/>
        <p:txBody>
          <a:bodyPr rtlCol="0"/>
          <a:lstStyle/>
          <a:p>
            <a:pPr rtl="0"/>
            <a:fld id="{62D572E4-8572-44CF-B6FA-B15ECB2B0691}" type="datetime1">
              <a:rPr lang="it-IT" noProof="0" smtClean="0"/>
              <a:t>11/12/2023</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
        <p:nvSpPr>
          <p:cNvPr id="7" name="Rettangolo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olo 1"/>
          <p:cNvSpPr>
            <a:spLocks noGrp="1"/>
          </p:cNvSpPr>
          <p:nvPr>
            <p:ph type="title"/>
          </p:nvPr>
        </p:nvSpPr>
        <p:spPr>
          <a:xfrm>
            <a:off x="575894" y="729658"/>
            <a:ext cx="11029616" cy="988332"/>
          </a:xfrm>
        </p:spPr>
        <p:txBody>
          <a:bodyPr rtlCol="0"/>
          <a:lstStyle/>
          <a:p>
            <a:pPr rtl="0"/>
            <a:r>
              <a:rPr lang="en-US" noProof="0"/>
              <a:t>Click to edit Master title style</a:t>
            </a:r>
            <a:endParaRPr lang="it-IT" noProof="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5F266B29-8DDF-40ED-AC5D-ED73AC5A6521}" type="datetime1">
              <a:rPr lang="it-IT" noProof="0" smtClean="0"/>
              <a:t>11/12/2023</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ttangolo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olo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noProof="0"/>
              <a:t>Click to edit Master title style</a:t>
            </a:r>
            <a:endParaRPr lang="it-IT" noProof="0"/>
          </a:p>
        </p:txBody>
      </p:sp>
      <p:sp>
        <p:nvSpPr>
          <p:cNvPr id="3" name="Segnaposto contenuto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it-IT" noProof="0"/>
          </a:p>
        </p:txBody>
      </p:sp>
      <p:sp>
        <p:nvSpPr>
          <p:cNvPr id="4" name="Segnaposto testo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Segnaposto data 4"/>
          <p:cNvSpPr>
            <a:spLocks noGrp="1"/>
          </p:cNvSpPr>
          <p:nvPr>
            <p:ph type="dt" sz="half" idx="10"/>
          </p:nvPr>
        </p:nvSpPr>
        <p:spPr/>
        <p:txBody>
          <a:bodyPr rtlCol="0"/>
          <a:lstStyle>
            <a:lvl1pPr>
              <a:defRPr>
                <a:solidFill>
                  <a:schemeClr val="accent1">
                    <a:lumMod val="75000"/>
                    <a:lumOff val="25000"/>
                  </a:schemeClr>
                </a:solidFill>
              </a:defRPr>
            </a:lvl1pPr>
          </a:lstStyle>
          <a:p>
            <a:pPr rtl="0"/>
            <a:fld id="{4CFC7787-2DFD-4221-B49C-354C37128239}" type="datetime1">
              <a:rPr lang="it-IT" noProof="0" smtClean="0"/>
              <a:t>11/12/2023</a:t>
            </a:fld>
            <a:endParaRPr lang="it-IT" noProof="0"/>
          </a:p>
        </p:txBody>
      </p:sp>
      <p:sp>
        <p:nvSpPr>
          <p:cNvPr id="6" name="Segnaposto piè di pagina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t-IT" noProof="0"/>
          </a:p>
        </p:txBody>
      </p:sp>
      <p:sp>
        <p:nvSpPr>
          <p:cNvPr id="7" name="Segnaposto numero diapositiva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noProof="0"/>
              <a:t>Click to edit Master title style</a:t>
            </a:r>
            <a:endParaRPr lang="it-IT" noProof="0"/>
          </a:p>
        </p:txBody>
      </p:sp>
      <p:sp>
        <p:nvSpPr>
          <p:cNvPr id="3" name="Segnaposto immagine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it-IT" noProof="0"/>
          </a:p>
        </p:txBody>
      </p:sp>
      <p:sp>
        <p:nvSpPr>
          <p:cNvPr id="4" name="Segnaposto testo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5" name="Segnaposto data 4"/>
          <p:cNvSpPr>
            <a:spLocks noGrp="1"/>
          </p:cNvSpPr>
          <p:nvPr>
            <p:ph type="dt" sz="half" idx="10"/>
          </p:nvPr>
        </p:nvSpPr>
        <p:spPr/>
        <p:txBody>
          <a:bodyPr rtlCol="0"/>
          <a:lstStyle/>
          <a:p>
            <a:pPr rtl="0"/>
            <a:fld id="{D3F07A8F-C5D3-4128-B052-E864993A59CE}" type="datetime1">
              <a:rPr lang="it-IT" noProof="0" smtClean="0"/>
              <a:t>11/12/2023</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D57F1E4F-1CFF-5643-939E-217C01CDF565}" type="slidenum">
              <a:rPr lang="it-IT" noProof="0" smtClean="0"/>
              <a:pPr rtl="0"/>
              <a:t>‹N›</a:t>
            </a:fld>
            <a:endParaRPr lang="it-IT"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t-IT" noProof="0"/>
              <a:t>Fare clic per modificare lo stile del titolo</a:t>
            </a:r>
          </a:p>
        </p:txBody>
      </p:sp>
      <p:sp>
        <p:nvSpPr>
          <p:cNvPr id="3" name="Segnaposto testo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A36BACEF-F5E2-445B-BCCF-A68C06C41D7B}" type="datetime1">
              <a:rPr lang="it-IT" noProof="0" smtClean="0"/>
              <a:t>11/12/2023</a:t>
            </a:fld>
            <a:endParaRPr lang="it-IT" noProof="0" dirty="0"/>
          </a:p>
        </p:txBody>
      </p:sp>
      <p:sp>
        <p:nvSpPr>
          <p:cNvPr id="5" name="Segnaposto piè di pagina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it-IT" noProof="0"/>
          </a:p>
        </p:txBody>
      </p:sp>
      <p:sp>
        <p:nvSpPr>
          <p:cNvPr id="6" name="Segnaposto numero diapositiva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it-IT" noProof="0" smtClean="0"/>
              <a:pPr rtl="0"/>
              <a:t>‹N›</a:t>
            </a:fld>
            <a:endParaRPr lang="it-IT" noProof="0"/>
          </a:p>
        </p:txBody>
      </p:sp>
      <p:sp>
        <p:nvSpPr>
          <p:cNvPr id="9" name="Rettangolo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ttangolo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ttangolo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s://colab.research.google.com/github/mvtt3o/principi-project/blob/main/EyeTrackingTest1.0.ipynb#scrollTo=9y5ScHGX8kIL" TargetMode="External"/><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hips.hearstapps.com/autoweek/assets/s3fs-public/Eye_Tracking_on_an_F1_car%252520(1).gif"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ttangolo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7" name="Immagine 6" descr="Connessioni digitali">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uppo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ttangolo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9" name="Rettangolo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0" name="Rettangolo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2" name="Rettangolo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algn="ctr" rtl="0"/>
            <a:r>
              <a:rPr lang="it-IT" sz="6000" dirty="0">
                <a:solidFill>
                  <a:schemeClr val="bg1"/>
                </a:solidFill>
              </a:rPr>
              <a:t>EYE TRACKING</a:t>
            </a:r>
          </a:p>
        </p:txBody>
      </p:sp>
      <p:sp>
        <p:nvSpPr>
          <p:cNvPr id="3" name="Sottotitolo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it-IT" dirty="0">
                <a:solidFill>
                  <a:srgbClr val="7CEBFF"/>
                </a:solidFill>
              </a:rPr>
              <a:t>PriNCIPI E MODELLI DELLA PERCEZIONE</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Erosione</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3" y="2228005"/>
            <a:ext cx="11029616" cy="1870660"/>
          </a:xfrm>
        </p:spPr>
        <p:txBody>
          <a:bodyPr/>
          <a:lstStyle/>
          <a:p>
            <a:r>
              <a:rPr lang="it-IT" b="1" dirty="0"/>
              <a:t>Descrizione:</a:t>
            </a:r>
            <a:r>
              <a:rPr lang="it-IT" dirty="0"/>
              <a:t> L'erosione è un'operazione che restringe l'area degli oggetti bianchi in un'immagine binaria.</a:t>
            </a:r>
          </a:p>
          <a:p>
            <a:r>
              <a:rPr lang="it-IT" b="1" dirty="0"/>
              <a:t>Come funziona: </a:t>
            </a:r>
            <a:r>
              <a:rPr lang="it-IT" dirty="0"/>
              <a:t>Simile alla dilatazione, si applica un elemento strutturante all'immagine. Tuttavia, in questo caso, tutti i pixel sottostanti diventano bianchi solo se tutti i pixel nel kernel sono bianchi.</a:t>
            </a:r>
          </a:p>
          <a:p>
            <a:r>
              <a:rPr lang="it-IT" b="1" dirty="0"/>
              <a:t>Utilizzo:</a:t>
            </a:r>
            <a:r>
              <a:rPr lang="it-IT" dirty="0"/>
              <a:t> L'erosione è spesso utilizzata per separare regioni di oggetti vicini e per eliminare dettagli non desiderati. </a:t>
            </a:r>
          </a:p>
        </p:txBody>
      </p:sp>
      <p:pic>
        <p:nvPicPr>
          <p:cNvPr id="3" name="Immagine 4">
            <a:extLst>
              <a:ext uri="{FF2B5EF4-FFF2-40B4-BE49-F238E27FC236}">
                <a16:creationId xmlns:a16="http://schemas.microsoft.com/office/drawing/2014/main" id="{8491E7F8-2CD7-F6B2-6A94-DF8DD93DA9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0998" y="4093903"/>
            <a:ext cx="2162175" cy="2143125"/>
          </a:xfrm>
          <a:prstGeom prst="rect">
            <a:avLst/>
          </a:prstGeom>
          <a:noFill/>
          <a:ln>
            <a:noFill/>
          </a:ln>
        </p:spPr>
      </p:pic>
      <p:pic>
        <p:nvPicPr>
          <p:cNvPr id="5" name="Immagine 3">
            <a:extLst>
              <a:ext uri="{FF2B5EF4-FFF2-40B4-BE49-F238E27FC236}">
                <a16:creationId xmlns:a16="http://schemas.microsoft.com/office/drawing/2014/main" id="{15A0C482-6471-546F-AB1A-48214ED126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5886" y="4093903"/>
            <a:ext cx="2133600" cy="2133600"/>
          </a:xfrm>
          <a:prstGeom prst="rect">
            <a:avLst/>
          </a:prstGeom>
          <a:noFill/>
          <a:ln>
            <a:noFill/>
          </a:ln>
        </p:spPr>
      </p:pic>
      <p:sp>
        <p:nvSpPr>
          <p:cNvPr id="8" name="TextBox 7">
            <a:extLst>
              <a:ext uri="{FF2B5EF4-FFF2-40B4-BE49-F238E27FC236}">
                <a16:creationId xmlns:a16="http://schemas.microsoft.com/office/drawing/2014/main" id="{28550E22-B89E-9A2E-9CA5-FE041DA750D7}"/>
              </a:ext>
            </a:extLst>
          </p:cNvPr>
          <p:cNvSpPr txBox="1"/>
          <p:nvPr/>
        </p:nvSpPr>
        <p:spPr>
          <a:xfrm>
            <a:off x="3170174" y="6341450"/>
            <a:ext cx="1903822" cy="369332"/>
          </a:xfrm>
          <a:prstGeom prst="rect">
            <a:avLst/>
          </a:prstGeom>
          <a:noFill/>
        </p:spPr>
        <p:txBody>
          <a:bodyPr wrap="square">
            <a:spAutoFit/>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immagine di base </a:t>
            </a:r>
            <a:endParaRPr lang="it-IT" dirty="0"/>
          </a:p>
        </p:txBody>
      </p:sp>
      <p:sp>
        <p:nvSpPr>
          <p:cNvPr id="10" name="TextBox 9">
            <a:extLst>
              <a:ext uri="{FF2B5EF4-FFF2-40B4-BE49-F238E27FC236}">
                <a16:creationId xmlns:a16="http://schemas.microsoft.com/office/drawing/2014/main" id="{184477E0-8828-3D3A-9FB6-14F3BEA17925}"/>
              </a:ext>
            </a:extLst>
          </p:cNvPr>
          <p:cNvSpPr txBox="1"/>
          <p:nvPr/>
        </p:nvSpPr>
        <p:spPr>
          <a:xfrm>
            <a:off x="5725888" y="6269983"/>
            <a:ext cx="4233596" cy="369332"/>
          </a:xfrm>
          <a:prstGeom prst="rect">
            <a:avLst/>
          </a:prstGeom>
          <a:noFill/>
        </p:spPr>
        <p:txBody>
          <a:bodyPr wrap="square">
            <a:spAutoFit/>
          </a:bodyPr>
          <a:lstStyle/>
          <a:p>
            <a:r>
              <a:rPr lang="it-IT"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Immagine erosa con un filtro quadrato 3x3</a:t>
            </a:r>
            <a:endParaRPr lang="it-IT" dirty="0"/>
          </a:p>
        </p:txBody>
      </p:sp>
    </p:spTree>
    <p:extLst>
      <p:ext uri="{BB962C8B-B14F-4D97-AF65-F5344CB8AC3E}">
        <p14:creationId xmlns:p14="http://schemas.microsoft.com/office/powerpoint/2010/main" val="394131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CODICE</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2" y="2228003"/>
            <a:ext cx="11029615" cy="439695"/>
          </a:xfrm>
        </p:spPr>
        <p:txBody>
          <a:bodyPr/>
          <a:lstStyle/>
          <a:p>
            <a:r>
              <a:rPr lang="it-IT" dirty="0">
                <a:hlinkClick r:id="rId3"/>
              </a:rPr>
              <a:t>Link</a:t>
            </a:r>
            <a:endParaRPr lang="it-IT" dirty="0"/>
          </a:p>
        </p:txBody>
      </p:sp>
      <p:pic>
        <p:nvPicPr>
          <p:cNvPr id="5" name="Immagine 4">
            <a:extLst>
              <a:ext uri="{FF2B5EF4-FFF2-40B4-BE49-F238E27FC236}">
                <a16:creationId xmlns:a16="http://schemas.microsoft.com/office/drawing/2014/main" id="{6377E79F-EC82-6B33-7DFB-4F22B5CE6A9F}"/>
              </a:ext>
            </a:extLst>
          </p:cNvPr>
          <p:cNvPicPr>
            <a:picLocks noChangeAspect="1"/>
          </p:cNvPicPr>
          <p:nvPr/>
        </p:nvPicPr>
        <p:blipFill>
          <a:blip r:embed="rId4"/>
          <a:stretch>
            <a:fillRect/>
          </a:stretch>
        </p:blipFill>
        <p:spPr>
          <a:xfrm>
            <a:off x="581191" y="4351909"/>
            <a:ext cx="2133917" cy="1600438"/>
          </a:xfrm>
          <a:prstGeom prst="rect">
            <a:avLst/>
          </a:prstGeom>
        </p:spPr>
      </p:pic>
      <p:pic>
        <p:nvPicPr>
          <p:cNvPr id="9" name="Immagine 8">
            <a:extLst>
              <a:ext uri="{FF2B5EF4-FFF2-40B4-BE49-F238E27FC236}">
                <a16:creationId xmlns:a16="http://schemas.microsoft.com/office/drawing/2014/main" id="{0AC0E2A7-E051-AF0D-3821-64D34BF302A6}"/>
              </a:ext>
            </a:extLst>
          </p:cNvPr>
          <p:cNvPicPr>
            <a:picLocks noChangeAspect="1"/>
          </p:cNvPicPr>
          <p:nvPr/>
        </p:nvPicPr>
        <p:blipFill>
          <a:blip r:embed="rId5"/>
          <a:stretch>
            <a:fillRect/>
          </a:stretch>
        </p:blipFill>
        <p:spPr>
          <a:xfrm>
            <a:off x="3196375" y="4351909"/>
            <a:ext cx="2133917" cy="1621599"/>
          </a:xfrm>
          <a:prstGeom prst="rect">
            <a:avLst/>
          </a:prstGeom>
        </p:spPr>
      </p:pic>
      <p:sp>
        <p:nvSpPr>
          <p:cNvPr id="11" name="CasellaDiTesto 10">
            <a:extLst>
              <a:ext uri="{FF2B5EF4-FFF2-40B4-BE49-F238E27FC236}">
                <a16:creationId xmlns:a16="http://schemas.microsoft.com/office/drawing/2014/main" id="{4AECC6F4-5792-1097-1D37-D76141CC9DC6}"/>
              </a:ext>
            </a:extLst>
          </p:cNvPr>
          <p:cNvSpPr txBox="1"/>
          <p:nvPr/>
        </p:nvSpPr>
        <p:spPr>
          <a:xfrm>
            <a:off x="581192" y="2654490"/>
            <a:ext cx="8560522" cy="1600438"/>
          </a:xfrm>
          <a:prstGeom prst="rect">
            <a:avLst/>
          </a:prstGeom>
          <a:noFill/>
        </p:spPr>
        <p:txBody>
          <a:bodyPr wrap="square">
            <a:spAutoFit/>
          </a:bodyPr>
          <a:lstStyle/>
          <a:p>
            <a:r>
              <a:rPr lang="en-US" sz="1400" b="1" dirty="0">
                <a:effectLst/>
                <a:latin typeface="Courier New" panose="02070309020205020404" pitchFamily="49" charset="0"/>
              </a:rPr>
              <a:t>CC = cv2.medianBlur(cv2.imread('NewCC.JPG’, cv2.IMREAD_GRAYSCALE), 5)</a:t>
            </a:r>
          </a:p>
          <a:p>
            <a:r>
              <a:rPr lang="en-US" sz="1400" b="1" dirty="0">
                <a:effectLst/>
                <a:latin typeface="Courier New" panose="02070309020205020404" pitchFamily="49" charset="0"/>
              </a:rPr>
              <a:t>_, </a:t>
            </a:r>
            <a:r>
              <a:rPr lang="en-US" sz="1400" b="1" dirty="0" err="1">
                <a:effectLst/>
                <a:latin typeface="Courier New" panose="02070309020205020404" pitchFamily="49" charset="0"/>
              </a:rPr>
              <a:t>thresholded_CC</a:t>
            </a:r>
            <a:r>
              <a:rPr lang="en-US" sz="1400" b="1" dirty="0">
                <a:effectLst/>
                <a:latin typeface="Courier New" panose="02070309020205020404" pitchFamily="49" charset="0"/>
              </a:rPr>
              <a:t> = cv2.threshold(CC, 65, 255, cv2.THRESH_BINARY)</a:t>
            </a:r>
          </a:p>
          <a:p>
            <a:r>
              <a:rPr lang="it-IT" sz="1400" b="1" dirty="0">
                <a:effectLst/>
                <a:latin typeface="Courier New" panose="02070309020205020404" pitchFamily="49" charset="0"/>
              </a:rPr>
              <a:t>kernel = </a:t>
            </a:r>
            <a:r>
              <a:rPr lang="it-IT" sz="1400" b="1" dirty="0" err="1">
                <a:effectLst/>
                <a:latin typeface="Courier New" panose="02070309020205020404" pitchFamily="49" charset="0"/>
              </a:rPr>
              <a:t>np.ones</a:t>
            </a:r>
            <a:r>
              <a:rPr lang="it-IT" sz="1400" b="1" dirty="0">
                <a:effectLst/>
                <a:latin typeface="Courier New" panose="02070309020205020404" pitchFamily="49" charset="0"/>
              </a:rPr>
              <a:t>((15, 15), np.uint8)</a:t>
            </a:r>
          </a:p>
          <a:p>
            <a:r>
              <a:rPr lang="en-US" sz="1400" b="1" dirty="0" err="1">
                <a:effectLst/>
                <a:latin typeface="Courier New" panose="02070309020205020404" pitchFamily="49" charset="0"/>
              </a:rPr>
              <a:t>dilated_CC</a:t>
            </a:r>
            <a:r>
              <a:rPr lang="en-US" sz="1400" b="1" dirty="0">
                <a:effectLst/>
                <a:latin typeface="Courier New" panose="02070309020205020404" pitchFamily="49" charset="0"/>
              </a:rPr>
              <a:t> = cv2.dilate(</a:t>
            </a:r>
            <a:r>
              <a:rPr lang="en-US" sz="1400" b="1" dirty="0" err="1">
                <a:effectLst/>
                <a:latin typeface="Courier New" panose="02070309020205020404" pitchFamily="49" charset="0"/>
              </a:rPr>
              <a:t>thresholded_CC</a:t>
            </a:r>
            <a:r>
              <a:rPr lang="en-US" sz="1400" b="1" dirty="0">
                <a:effectLst/>
                <a:latin typeface="Courier New" panose="02070309020205020404" pitchFamily="49" charset="0"/>
              </a:rPr>
              <a:t>, kernel, iterations=1)</a:t>
            </a:r>
          </a:p>
          <a:p>
            <a:r>
              <a:rPr lang="it-IT" sz="1400" b="1" dirty="0" err="1">
                <a:effectLst/>
                <a:latin typeface="Courier New" panose="02070309020205020404" pitchFamily="49" charset="0"/>
              </a:rPr>
              <a:t>eroded_CC</a:t>
            </a:r>
            <a:r>
              <a:rPr lang="it-IT" sz="1400" b="1" dirty="0">
                <a:effectLst/>
                <a:latin typeface="Courier New" panose="02070309020205020404" pitchFamily="49" charset="0"/>
              </a:rPr>
              <a:t> = cv2.erode(</a:t>
            </a:r>
            <a:r>
              <a:rPr lang="it-IT" sz="1400" b="1" dirty="0" err="1">
                <a:effectLst/>
                <a:latin typeface="Courier New" panose="02070309020205020404" pitchFamily="49" charset="0"/>
              </a:rPr>
              <a:t>dilated_CC</a:t>
            </a:r>
            <a:r>
              <a:rPr lang="it-IT" sz="1400" b="1" dirty="0">
                <a:effectLst/>
                <a:latin typeface="Courier New" panose="02070309020205020404" pitchFamily="49" charset="0"/>
              </a:rPr>
              <a:t>, kernel, </a:t>
            </a:r>
            <a:r>
              <a:rPr lang="it-IT" sz="1400" b="1" dirty="0" err="1">
                <a:effectLst/>
                <a:latin typeface="Courier New" panose="02070309020205020404" pitchFamily="49" charset="0"/>
              </a:rPr>
              <a:t>iterations</a:t>
            </a:r>
            <a:r>
              <a:rPr lang="it-IT" sz="1400" b="1" dirty="0">
                <a:effectLst/>
                <a:latin typeface="Courier New" panose="02070309020205020404" pitchFamily="49" charset="0"/>
              </a:rPr>
              <a:t>=1)</a:t>
            </a:r>
          </a:p>
          <a:p>
            <a:endParaRPr lang="en-US" sz="1400" b="0" dirty="0">
              <a:solidFill>
                <a:srgbClr val="D4D4D4"/>
              </a:solidFill>
              <a:effectLst/>
              <a:latin typeface="Courier New" panose="02070309020205020404" pitchFamily="49" charset="0"/>
            </a:endParaRPr>
          </a:p>
          <a:p>
            <a:endParaRPr lang="en-US" sz="1400" b="1" dirty="0">
              <a:effectLst/>
              <a:latin typeface="Courier New" panose="02070309020205020404" pitchFamily="49" charset="0"/>
            </a:endParaRPr>
          </a:p>
        </p:txBody>
      </p:sp>
      <p:pic>
        <p:nvPicPr>
          <p:cNvPr id="13" name="Immagine 12">
            <a:extLst>
              <a:ext uri="{FF2B5EF4-FFF2-40B4-BE49-F238E27FC236}">
                <a16:creationId xmlns:a16="http://schemas.microsoft.com/office/drawing/2014/main" id="{904D7901-1B33-E889-4492-B106C7249163}"/>
              </a:ext>
            </a:extLst>
          </p:cNvPr>
          <p:cNvPicPr>
            <a:picLocks noChangeAspect="1"/>
          </p:cNvPicPr>
          <p:nvPr/>
        </p:nvPicPr>
        <p:blipFill>
          <a:blip r:embed="rId6"/>
          <a:stretch>
            <a:fillRect/>
          </a:stretch>
        </p:blipFill>
        <p:spPr>
          <a:xfrm>
            <a:off x="5794751" y="4358812"/>
            <a:ext cx="2133917" cy="1593535"/>
          </a:xfrm>
          <a:prstGeom prst="rect">
            <a:avLst/>
          </a:prstGeom>
        </p:spPr>
      </p:pic>
      <p:pic>
        <p:nvPicPr>
          <p:cNvPr id="15" name="Immagine 14">
            <a:extLst>
              <a:ext uri="{FF2B5EF4-FFF2-40B4-BE49-F238E27FC236}">
                <a16:creationId xmlns:a16="http://schemas.microsoft.com/office/drawing/2014/main" id="{DDC12E3E-FD98-9AC7-CEAE-FC26F4BDA1A9}"/>
              </a:ext>
            </a:extLst>
          </p:cNvPr>
          <p:cNvPicPr>
            <a:picLocks noChangeAspect="1"/>
          </p:cNvPicPr>
          <p:nvPr/>
        </p:nvPicPr>
        <p:blipFill>
          <a:blip r:embed="rId7"/>
          <a:stretch>
            <a:fillRect/>
          </a:stretch>
        </p:blipFill>
        <p:spPr>
          <a:xfrm>
            <a:off x="8458200" y="4380408"/>
            <a:ext cx="1788266" cy="15931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9998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it-IT" dirty="0"/>
              <a:t>Utilizzo delle immagini</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2"/>
          </p:nvPr>
        </p:nvSpPr>
        <p:spPr>
          <a:xfrm>
            <a:off x="6188417" y="2228003"/>
            <a:ext cx="5422392" cy="3633047"/>
          </a:xfrm>
        </p:spPr>
        <p:txBody>
          <a:bodyPr anchor="ctr">
            <a:normAutofit/>
          </a:bodyPr>
          <a:lstStyle/>
          <a:p>
            <a:pPr>
              <a:lnSpc>
                <a:spcPct val="90000"/>
              </a:lnSpc>
            </a:pPr>
            <a:r>
              <a:rPr lang="it-IT" b="1" kern="100" dirty="0">
                <a:effectLst/>
              </a:rPr>
              <a:t>Dopo questi processi, solo l'area dell'iride e della pupilla è stata contrassegnata in nero e tutte le altre aree sono diventate bianche.</a:t>
            </a:r>
          </a:p>
          <a:p>
            <a:pPr>
              <a:lnSpc>
                <a:spcPct val="90000"/>
              </a:lnSpc>
            </a:pPr>
            <a:r>
              <a:rPr lang="it-IT" b="1" dirty="0">
                <a:effectLst/>
              </a:rPr>
              <a:t>Con quattro coordinate su ciascuna immagine, è stata calcolata la matrice di trasformazione di proiezione, e quindi le altre coordinate dell'immagine dell'occhio potevano essere abbinate alla vista frontale. </a:t>
            </a:r>
          </a:p>
          <a:p>
            <a:pPr>
              <a:lnSpc>
                <a:spcPct val="90000"/>
              </a:lnSpc>
            </a:pPr>
            <a:r>
              <a:rPr lang="it-IT" b="1" kern="100" dirty="0">
                <a:effectLst/>
              </a:rPr>
              <a:t>Dopo tutti questi passaggi, il casco di tracciamento degli occhi è in grado di identificare in tempo reale dove una persona sta guardando.</a:t>
            </a:r>
            <a:endParaRPr lang="it-IT" kern="100" dirty="0">
              <a:effectLst/>
            </a:endParaRPr>
          </a:p>
        </p:txBody>
      </p:sp>
      <p:pic>
        <p:nvPicPr>
          <p:cNvPr id="6" name="Immagine 5">
            <a:extLst>
              <a:ext uri="{FF2B5EF4-FFF2-40B4-BE49-F238E27FC236}">
                <a16:creationId xmlns:a16="http://schemas.microsoft.com/office/drawing/2014/main" id="{5D9F0DB9-5B5A-534A-CEFF-84FB2AFD1851}"/>
              </a:ext>
            </a:extLst>
          </p:cNvPr>
          <p:cNvPicPr>
            <a:picLocks noChangeAspect="1"/>
          </p:cNvPicPr>
          <p:nvPr/>
        </p:nvPicPr>
        <p:blipFill>
          <a:blip r:embed="rId3"/>
          <a:stretch>
            <a:fillRect/>
          </a:stretch>
        </p:blipFill>
        <p:spPr>
          <a:xfrm>
            <a:off x="581191" y="2194435"/>
            <a:ext cx="5211422" cy="3666615"/>
          </a:xfrm>
          <a:prstGeom prst="rect">
            <a:avLst/>
          </a:prstGeom>
        </p:spPr>
      </p:pic>
    </p:spTree>
    <p:extLst>
      <p:ext uri="{BB962C8B-B14F-4D97-AF65-F5344CB8AC3E}">
        <p14:creationId xmlns:p14="http://schemas.microsoft.com/office/powerpoint/2010/main" val="184645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Risultati finali</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2" y="2228003"/>
            <a:ext cx="11029615" cy="3979159"/>
          </a:xfrm>
        </p:spPr>
        <p:txBody>
          <a:bodyPr/>
          <a:lstStyle/>
          <a:p>
            <a:r>
              <a:rPr lang="it-IT" sz="2000" b="1" dirty="0"/>
              <a:t>L’analisi dei movimenti oculari ha evidenziato una strategia di sguardo più variabile per i piloti automobilistici rispetto ai non piloti. I conducenti non professionisti hanno seguito una strategia di tracciamento del punto di tangenza per tutta la curva, mentre i piloti professionisti hanno spostato lo sguardo in relazione al punto di tangenza.</a:t>
            </a:r>
          </a:p>
          <a:p>
            <a:r>
              <a:rPr lang="it-IT" sz="2000" b="1" dirty="0"/>
              <a:t>Questi risultati si integrano con quelli di uno studio condotto su una pista automobilistica reale, il quale ha mostrato che un pilota automobilistico dirige il suo sguardo nelle vicinanze del punto di tangenza anziché direttamente su di esso. </a:t>
            </a:r>
          </a:p>
          <a:p>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302672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ttangolo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2" name="Rettangolo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14" name="Gruppo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ttangolo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ttangolo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ttangolo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0F87E73C-2B1A-4602-BFBE-CFE1E55D9B38}"/>
              </a:ext>
            </a:extLst>
          </p:cNvPr>
          <p:cNvSpPr>
            <a:spLocks noGrp="1"/>
          </p:cNvSpPr>
          <p:nvPr>
            <p:ph type="ctrTitle"/>
          </p:nvPr>
        </p:nvSpPr>
        <p:spPr>
          <a:xfrm>
            <a:off x="8296275" y="1419226"/>
            <a:ext cx="3081576" cy="1746762"/>
          </a:xfrm>
        </p:spPr>
        <p:txBody>
          <a:bodyPr rtlCol="0">
            <a:normAutofit/>
          </a:bodyPr>
          <a:lstStyle/>
          <a:p>
            <a:pPr rtl="0"/>
            <a:r>
              <a:rPr lang="it-IT">
                <a:solidFill>
                  <a:srgbClr val="FFFFFF"/>
                </a:solidFill>
              </a:rPr>
              <a:t>Grazie</a:t>
            </a:r>
          </a:p>
        </p:txBody>
      </p:sp>
      <p:sp>
        <p:nvSpPr>
          <p:cNvPr id="3" name="Sottotitolo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it-IT" dirty="0">
                <a:solidFill>
                  <a:schemeClr val="bg2"/>
                </a:solidFill>
              </a:rPr>
              <a:t>Matteo CHINAGLIA</a:t>
            </a:r>
          </a:p>
          <a:p>
            <a:pPr rtl="0"/>
            <a:r>
              <a:rPr lang="it-IT" dirty="0">
                <a:solidFill>
                  <a:schemeClr val="bg2"/>
                </a:solidFill>
              </a:rPr>
              <a:t>Matteo MASOLIN</a:t>
            </a:r>
          </a:p>
          <a:p>
            <a:pPr rtl="0"/>
            <a:r>
              <a:rPr lang="it-IT">
                <a:solidFill>
                  <a:schemeClr val="bg2"/>
                </a:solidFill>
              </a:rPr>
              <a:t>Matteo FOSSATI</a:t>
            </a:r>
            <a:endParaRPr lang="it-IT" dirty="0">
              <a:solidFill>
                <a:schemeClr val="bg2"/>
              </a:solidFill>
            </a:endParaRPr>
          </a:p>
          <a:p>
            <a:pPr rtl="0"/>
            <a:endParaRPr lang="it-IT" dirty="0">
              <a:solidFill>
                <a:schemeClr val="bg2"/>
              </a:solidFill>
            </a:endParaRPr>
          </a:p>
        </p:txBody>
      </p:sp>
      <p:pic>
        <p:nvPicPr>
          <p:cNvPr id="5" name="Immagine 4" descr="Numeri digitali">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sommario</a:t>
            </a:r>
          </a:p>
        </p:txBody>
      </p:sp>
      <p:sp>
        <p:nvSpPr>
          <p:cNvPr id="7" name="Content Placeholder 6">
            <a:extLst>
              <a:ext uri="{FF2B5EF4-FFF2-40B4-BE49-F238E27FC236}">
                <a16:creationId xmlns:a16="http://schemas.microsoft.com/office/drawing/2014/main" id="{1C56DF0A-7D95-004A-8C0E-7F0D0B6F42E0}"/>
              </a:ext>
            </a:extLst>
          </p:cNvPr>
          <p:cNvSpPr>
            <a:spLocks noGrp="1"/>
          </p:cNvSpPr>
          <p:nvPr>
            <p:ph sz="half" idx="1"/>
          </p:nvPr>
        </p:nvSpPr>
        <p:spPr/>
        <p:txBody>
          <a:bodyPr>
            <a:normAutofit lnSpcReduction="10000"/>
          </a:bodyPr>
          <a:lstStyle/>
          <a:p>
            <a:r>
              <a:rPr lang="it-IT" b="1" dirty="0"/>
              <a:t>Introduzione all’esperimento</a:t>
            </a:r>
          </a:p>
          <a:p>
            <a:pPr lvl="1"/>
            <a:r>
              <a:rPr lang="it-IT" b="1" dirty="0"/>
              <a:t>Movimenti saccadici</a:t>
            </a:r>
          </a:p>
          <a:p>
            <a:r>
              <a:rPr lang="it-IT" b="1" dirty="0"/>
              <a:t>Descrizione dell’esperimento</a:t>
            </a:r>
          </a:p>
          <a:p>
            <a:r>
              <a:rPr lang="it-IT" b="1" dirty="0"/>
              <a:t>Algoritmi usati </a:t>
            </a:r>
          </a:p>
          <a:p>
            <a:pPr lvl="1"/>
            <a:r>
              <a:rPr lang="it-IT" b="1" dirty="0"/>
              <a:t>Filtro mediano</a:t>
            </a:r>
          </a:p>
          <a:p>
            <a:pPr lvl="1"/>
            <a:r>
              <a:rPr lang="it-IT" b="1" dirty="0"/>
              <a:t>Dilatazione </a:t>
            </a:r>
          </a:p>
          <a:p>
            <a:pPr lvl="1"/>
            <a:r>
              <a:rPr lang="it-IT" b="1" dirty="0"/>
              <a:t>Erosione</a:t>
            </a:r>
          </a:p>
          <a:p>
            <a:r>
              <a:rPr lang="it-IT" b="1" dirty="0"/>
              <a:t>Codice </a:t>
            </a:r>
          </a:p>
          <a:p>
            <a:r>
              <a:rPr lang="it-IT" b="1" dirty="0"/>
              <a:t>Utilizzo delle immagini</a:t>
            </a:r>
          </a:p>
          <a:p>
            <a:r>
              <a:rPr lang="it-IT" b="1" dirty="0"/>
              <a:t>Risultati finali</a:t>
            </a:r>
          </a:p>
        </p:txBody>
      </p:sp>
    </p:spTree>
    <p:extLst>
      <p:ext uri="{BB962C8B-B14F-4D97-AF65-F5344CB8AC3E}">
        <p14:creationId xmlns:p14="http://schemas.microsoft.com/office/powerpoint/2010/main" val="1271784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Introduzione all’esperimento</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3" y="2228003"/>
            <a:ext cx="11029616" cy="3633047"/>
          </a:xfrm>
        </p:spPr>
        <p:txBody>
          <a:bodyPr>
            <a:normAutofit/>
          </a:bodyPr>
          <a:lstStyle/>
          <a:p>
            <a:r>
              <a:rPr lang="it-IT" sz="2000" b="1" dirty="0"/>
              <a:t>Lo studio ha esaminato le abilità percettive e cognitive di piloti automobilistici confrontandole con piloti non professionisti attraverso l'uso di un simulatore di guida. </a:t>
            </a:r>
          </a:p>
          <a:p>
            <a:r>
              <a:rPr lang="it-IT" sz="2000" b="1" dirty="0"/>
              <a:t>Land e Lee hanno formulato un modello che descrive come i piloti amatoriali (cioè non automobilisti professionisti) dirigono il loro veicolo.</a:t>
            </a:r>
          </a:p>
        </p:txBody>
      </p:sp>
    </p:spTree>
    <p:extLst>
      <p:ext uri="{BB962C8B-B14F-4D97-AF65-F5344CB8AC3E}">
        <p14:creationId xmlns:p14="http://schemas.microsoft.com/office/powerpoint/2010/main" val="49760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it-IT" dirty="0"/>
              <a:t>Introduzione all’esperimento</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3" y="2228003"/>
            <a:ext cx="5422390" cy="3633047"/>
          </a:xfrm>
        </p:spPr>
        <p:txBody>
          <a:bodyPr anchor="ctr">
            <a:normAutofit/>
          </a:bodyPr>
          <a:lstStyle/>
          <a:p>
            <a:r>
              <a:rPr lang="it-IT" b="1" kern="0" dirty="0"/>
              <a:t>Q</a:t>
            </a:r>
            <a:r>
              <a:rPr lang="it-IT" b="1" kern="0" dirty="0">
                <a:effectLst/>
              </a:rPr>
              <a:t>uesta ricerca ha anche dimostrato che i conducenti esperti dirigono il loro sguardo più avanti e mostrano una maggiore varianza dello sguardo rispetto ai principianti. </a:t>
            </a:r>
          </a:p>
          <a:p>
            <a:r>
              <a:rPr lang="it-IT" b="1" kern="0" dirty="0">
                <a:effectLst/>
              </a:rPr>
              <a:t>Infine, è stato riscontrato che fanno meno affidamento sulla visione foveale e più sulla visione periferica per il controllo dello sterzo.</a:t>
            </a:r>
            <a:endParaRPr lang="it-IT" dirty="0"/>
          </a:p>
        </p:txBody>
      </p:sp>
      <p:pic>
        <p:nvPicPr>
          <p:cNvPr id="5" name="Picture 4">
            <a:extLst>
              <a:ext uri="{FF2B5EF4-FFF2-40B4-BE49-F238E27FC236}">
                <a16:creationId xmlns:a16="http://schemas.microsoft.com/office/drawing/2014/main" id="{80862091-0FFC-D7D4-1A05-CCC3AE371B59}"/>
              </a:ext>
            </a:extLst>
          </p:cNvPr>
          <p:cNvPicPr>
            <a:picLocks noChangeAspect="1"/>
          </p:cNvPicPr>
          <p:nvPr/>
        </p:nvPicPr>
        <p:blipFill rotWithShape="1">
          <a:blip r:embed="rId3"/>
          <a:srcRect l="48860" t="6246" b="6246"/>
          <a:stretch/>
        </p:blipFill>
        <p:spPr>
          <a:xfrm>
            <a:off x="6188417" y="2559966"/>
            <a:ext cx="5422392" cy="2969121"/>
          </a:xfrm>
          <a:prstGeom prst="rect">
            <a:avLst/>
          </a:prstGeom>
          <a:noFill/>
        </p:spPr>
      </p:pic>
    </p:spTree>
    <p:extLst>
      <p:ext uri="{BB962C8B-B14F-4D97-AF65-F5344CB8AC3E}">
        <p14:creationId xmlns:p14="http://schemas.microsoft.com/office/powerpoint/2010/main" val="1099170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it-IT" dirty="0"/>
              <a:t>Introduzione all’esperimento – movimenti saccadici</a:t>
            </a:r>
          </a:p>
        </p:txBody>
      </p:sp>
      <p:pic>
        <p:nvPicPr>
          <p:cNvPr id="1026" name="Picture 2">
            <a:hlinkClick r:id="rId3"/>
            <a:extLst>
              <a:ext uri="{FF2B5EF4-FFF2-40B4-BE49-F238E27FC236}">
                <a16:creationId xmlns:a16="http://schemas.microsoft.com/office/drawing/2014/main" id="{608AF2EC-854E-F746-3271-C821B135FEE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1193" y="2519479"/>
            <a:ext cx="5422390" cy="3050094"/>
          </a:xfrm>
          <a:prstGeom prst="rect">
            <a:avLst/>
          </a:prstGeom>
          <a:solidFill>
            <a:srgbClr val="FFFFFF"/>
          </a:solidFill>
        </p:spPr>
      </p:pic>
      <p:sp>
        <p:nvSpPr>
          <p:cNvPr id="4" name="Content Placeholder 3">
            <a:extLst>
              <a:ext uri="{FF2B5EF4-FFF2-40B4-BE49-F238E27FC236}">
                <a16:creationId xmlns:a16="http://schemas.microsoft.com/office/drawing/2014/main" id="{C1843B7C-AFF6-440A-A4FD-6DE7AC31DBDF}"/>
              </a:ext>
            </a:extLst>
          </p:cNvPr>
          <p:cNvSpPr>
            <a:spLocks noGrp="1"/>
          </p:cNvSpPr>
          <p:nvPr>
            <p:ph sz="half" idx="2"/>
          </p:nvPr>
        </p:nvSpPr>
        <p:spPr>
          <a:xfrm>
            <a:off x="6188417" y="2228003"/>
            <a:ext cx="5422392" cy="3633047"/>
          </a:xfrm>
        </p:spPr>
        <p:txBody>
          <a:bodyPr anchor="ctr">
            <a:normAutofit/>
          </a:bodyPr>
          <a:lstStyle/>
          <a:p>
            <a:r>
              <a:rPr lang="it-IT" b="1" i="0" dirty="0">
                <a:effectLst/>
              </a:rPr>
              <a:t>I movimenti saccadici sono movimenti estremamente rapidi che consentono di spostare lo sguardo da un punto periferico del campo visivo, a quello di interesse.</a:t>
            </a:r>
          </a:p>
          <a:p>
            <a:r>
              <a:rPr lang="it-IT" b="1" i="0" dirty="0">
                <a:effectLst/>
              </a:rPr>
              <a:t>I movimenti saccadici sono il mezzo più usato ed efficace per mantenere una corretta fissazione durante la guida. </a:t>
            </a:r>
          </a:p>
        </p:txBody>
      </p:sp>
    </p:spTree>
    <p:extLst>
      <p:ext uri="{BB962C8B-B14F-4D97-AF65-F5344CB8AC3E}">
        <p14:creationId xmlns:p14="http://schemas.microsoft.com/office/powerpoint/2010/main" val="1774471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a:xfrm>
            <a:off x="581193" y="729658"/>
            <a:ext cx="11029616" cy="988332"/>
          </a:xfrm>
        </p:spPr>
        <p:txBody>
          <a:bodyPr rtlCol="0" anchor="b">
            <a:normAutofit/>
          </a:bodyPr>
          <a:lstStyle/>
          <a:p>
            <a:pPr rtl="0"/>
            <a:r>
              <a:rPr lang="it-IT" dirty="0"/>
              <a:t>descrizione dell’esperimento</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3" y="2228003"/>
            <a:ext cx="5422390" cy="3633047"/>
          </a:xfrm>
        </p:spPr>
        <p:txBody>
          <a:bodyPr anchor="ctr">
            <a:normAutofit/>
          </a:bodyPr>
          <a:lstStyle/>
          <a:p>
            <a:r>
              <a:rPr lang="it-IT" b="1" kern="0" dirty="0">
                <a:effectLst/>
              </a:rPr>
              <a:t>Per misurare e studiare questi tipi di dati si è usato un sistema di eye tracking. </a:t>
            </a:r>
            <a:endParaRPr lang="it-IT" kern="100" dirty="0">
              <a:effectLst/>
            </a:endParaRPr>
          </a:p>
          <a:p>
            <a:r>
              <a:rPr lang="it-IT" b="1" kern="0" dirty="0">
                <a:effectLst/>
              </a:rPr>
              <a:t>Un sistema di telecamere doppie è stato utilizzato per catturare sia l'immagine dell'occhio che la vista frontale. L'immagine dell'occhio è stata elaborata utilizzando OpenCV-Python per determinare le coordinate dello sguardo. Inoltre, la posizione dello sguardo è stata mappata nella vista frontale per determinare la linea di vista del pilota.</a:t>
            </a:r>
            <a:endParaRPr lang="it-IT" dirty="0"/>
          </a:p>
        </p:txBody>
      </p:sp>
      <p:pic>
        <p:nvPicPr>
          <p:cNvPr id="3" name="Picture 2" descr="A computer screen shot of a helmet&#10;&#10;Description automatically generated">
            <a:extLst>
              <a:ext uri="{FF2B5EF4-FFF2-40B4-BE49-F238E27FC236}">
                <a16:creationId xmlns:a16="http://schemas.microsoft.com/office/drawing/2014/main" id="{F885CDDD-9789-5CD1-5CC8-5D18BEDFE93F}"/>
              </a:ext>
            </a:extLst>
          </p:cNvPr>
          <p:cNvPicPr>
            <a:picLocks noChangeAspect="1"/>
          </p:cNvPicPr>
          <p:nvPr/>
        </p:nvPicPr>
        <p:blipFill rotWithShape="1">
          <a:blip r:embed="rId3"/>
          <a:srcRect l="36021" t="15223" r="9808" b="3850"/>
          <a:stretch/>
        </p:blipFill>
        <p:spPr bwMode="auto">
          <a:xfrm>
            <a:off x="6737930" y="2228003"/>
            <a:ext cx="4323366" cy="363304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0340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Algoritmi usati</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2" y="2228003"/>
            <a:ext cx="11029615" cy="3633047"/>
          </a:xfrm>
        </p:spPr>
        <p:txBody>
          <a:bodyPr/>
          <a:lstStyle/>
          <a:p>
            <a:r>
              <a:rPr lang="it-IT" sz="2000" dirty="0"/>
              <a:t>Una volta che l’immagine dell’occhio è stata catturata dalla telecamera  viene elaborata mediante un filtro mediano per rimuovere i punti di disturbo.</a:t>
            </a:r>
          </a:p>
          <a:p>
            <a:r>
              <a:rPr lang="it-IT" sz="2000" dirty="0"/>
              <a:t>Questo tipo di filtro è particolarmente efficace nel ridurre il rumore nelle immagini senza introdurre troppa sfocatura.</a:t>
            </a:r>
          </a:p>
          <a:p>
            <a:r>
              <a:rPr lang="it-IT" sz="2000" dirty="0"/>
              <a:t>Inoltre, è stato applicato anche un algoritmo di dilatazione ed erosione per ottimizzare la maschera. </a:t>
            </a:r>
          </a:p>
          <a:p>
            <a:endParaRPr lang="it-IT" dirty="0"/>
          </a:p>
        </p:txBody>
      </p:sp>
    </p:spTree>
    <p:extLst>
      <p:ext uri="{BB962C8B-B14F-4D97-AF65-F5344CB8AC3E}">
        <p14:creationId xmlns:p14="http://schemas.microsoft.com/office/powerpoint/2010/main" val="164598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Filtro mediano</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2" y="2228004"/>
            <a:ext cx="11029616" cy="1892176"/>
          </a:xfrm>
        </p:spPr>
        <p:txBody>
          <a:bodyPr>
            <a:normAutofit fontScale="92500" lnSpcReduction="20000"/>
          </a:bodyPr>
          <a:lstStyle/>
          <a:p>
            <a:r>
              <a:rPr lang="it-IT" sz="1900" b="1" dirty="0"/>
              <a:t>Descrizione</a:t>
            </a:r>
            <a:r>
              <a:rPr lang="it-IT" sz="1900" dirty="0"/>
              <a:t>:  è un filtro di smoothing utilizzato per ridurre il rumore nelle immagini, solitamente utilizzato come pre-processing prima di effettuare altre operazioni</a:t>
            </a:r>
          </a:p>
          <a:p>
            <a:r>
              <a:rPr lang="it-IT" sz="1900" b="1" dirty="0"/>
              <a:t>Come funziona</a:t>
            </a:r>
            <a:r>
              <a:rPr lang="it-IT" sz="1900" dirty="0"/>
              <a:t>:  realizza un’operazione non lineare sui pixel appartenenti alla maschera: i valori vengono ordinati e poi calcolato il valore che si trova nella posizione centrale dell’ordinamento (valore mediano)</a:t>
            </a:r>
          </a:p>
          <a:p>
            <a:r>
              <a:rPr lang="it-IT" sz="1900" b="1" dirty="0"/>
              <a:t>Utilizzo</a:t>
            </a:r>
            <a:r>
              <a:rPr lang="it-IT" sz="1900" dirty="0"/>
              <a:t>: il filtro mediano è usato per ridurre la presenza di rumore nelle immagini ed è usato grazie alla sua capacità di non sfocare troppo </a:t>
            </a:r>
          </a:p>
          <a:p>
            <a:endParaRPr lang="it-IT" dirty="0"/>
          </a:p>
        </p:txBody>
      </p:sp>
      <p:pic>
        <p:nvPicPr>
          <p:cNvPr id="3" name="Immagine 5">
            <a:extLst>
              <a:ext uri="{FF2B5EF4-FFF2-40B4-BE49-F238E27FC236}">
                <a16:creationId xmlns:a16="http://schemas.microsoft.com/office/drawing/2014/main" id="{A4085E00-4D6D-1CA2-A644-0D8C8156201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4647" y="3949653"/>
            <a:ext cx="2289109" cy="2289109"/>
          </a:xfrm>
          <a:prstGeom prst="rect">
            <a:avLst/>
          </a:prstGeom>
          <a:noFill/>
          <a:ln>
            <a:noFill/>
          </a:ln>
        </p:spPr>
      </p:pic>
      <p:pic>
        <p:nvPicPr>
          <p:cNvPr id="5" name="Immagine 6">
            <a:extLst>
              <a:ext uri="{FF2B5EF4-FFF2-40B4-BE49-F238E27FC236}">
                <a16:creationId xmlns:a16="http://schemas.microsoft.com/office/drawing/2014/main" id="{8A86305C-F487-A421-F888-47C3F7C590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1958" y="3949653"/>
            <a:ext cx="2289110" cy="2289110"/>
          </a:xfrm>
          <a:prstGeom prst="rect">
            <a:avLst/>
          </a:prstGeom>
          <a:noFill/>
          <a:ln>
            <a:noFill/>
          </a:ln>
        </p:spPr>
      </p:pic>
      <p:sp>
        <p:nvSpPr>
          <p:cNvPr id="8" name="TextBox 7">
            <a:extLst>
              <a:ext uri="{FF2B5EF4-FFF2-40B4-BE49-F238E27FC236}">
                <a16:creationId xmlns:a16="http://schemas.microsoft.com/office/drawing/2014/main" id="{6A28EDEE-F406-944E-5054-91721EA540CB}"/>
              </a:ext>
            </a:extLst>
          </p:cNvPr>
          <p:cNvSpPr txBox="1"/>
          <p:nvPr/>
        </p:nvSpPr>
        <p:spPr>
          <a:xfrm>
            <a:off x="5727774" y="6308139"/>
            <a:ext cx="3556074" cy="369332"/>
          </a:xfrm>
          <a:prstGeom prst="rect">
            <a:avLst/>
          </a:prstGeom>
          <a:noFill/>
        </p:spPr>
        <p:txBody>
          <a:bodyPr wrap="square">
            <a:spAutoFit/>
          </a:bodyPr>
          <a:lstStyle/>
          <a:p>
            <a:r>
              <a:rPr lang="it-IT"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smoothing tramite filtro mediano</a:t>
            </a:r>
            <a:endParaRPr lang="it-IT" dirty="0"/>
          </a:p>
        </p:txBody>
      </p:sp>
      <p:sp>
        <p:nvSpPr>
          <p:cNvPr id="10" name="TextBox 9">
            <a:extLst>
              <a:ext uri="{FF2B5EF4-FFF2-40B4-BE49-F238E27FC236}">
                <a16:creationId xmlns:a16="http://schemas.microsoft.com/office/drawing/2014/main" id="{007B71D7-DD82-E589-DF8E-5A8CBDDFB69C}"/>
              </a:ext>
            </a:extLst>
          </p:cNvPr>
          <p:cNvSpPr txBox="1"/>
          <p:nvPr/>
        </p:nvSpPr>
        <p:spPr>
          <a:xfrm>
            <a:off x="2216496" y="6351843"/>
            <a:ext cx="2287260" cy="369332"/>
          </a:xfrm>
          <a:prstGeom prst="rect">
            <a:avLst/>
          </a:prstGeom>
          <a:noFill/>
        </p:spPr>
        <p:txBody>
          <a:bodyPr wrap="square">
            <a:spAutoFit/>
          </a:bodyPr>
          <a:lstStyle/>
          <a:p>
            <a:r>
              <a:rPr lang="it-IT" sz="1800" b="1" dirty="0">
                <a:solidFill>
                  <a:srgbClr val="0F0F0F"/>
                </a:solidFill>
                <a:effectLst/>
                <a:latin typeface="Calibri" panose="020F0502020204030204" pitchFamily="34" charset="0"/>
                <a:ea typeface="Calibri" panose="020F0502020204030204" pitchFamily="34" charset="0"/>
              </a:rPr>
              <a:t> </a:t>
            </a:r>
            <a:r>
              <a:rPr lang="it-IT" sz="1800" dirty="0">
                <a:effectLst/>
                <a:latin typeface="Calibri" panose="020F0502020204030204" pitchFamily="34" charset="0"/>
                <a:ea typeface="Calibri" panose="020F0502020204030204" pitchFamily="34" charset="0"/>
                <a:cs typeface="Times New Roman" panose="02020603050405020304" pitchFamily="18" charset="0"/>
              </a:rPr>
              <a:t>immagine rumorosa </a:t>
            </a:r>
            <a:endParaRPr lang="it-IT" dirty="0"/>
          </a:p>
        </p:txBody>
      </p:sp>
    </p:spTree>
    <p:extLst>
      <p:ext uri="{BB962C8B-B14F-4D97-AF65-F5344CB8AC3E}">
        <p14:creationId xmlns:p14="http://schemas.microsoft.com/office/powerpoint/2010/main" val="265713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it-IT" dirty="0"/>
              <a:t>dilatazione</a:t>
            </a:r>
          </a:p>
        </p:txBody>
      </p:sp>
      <p:sp>
        <p:nvSpPr>
          <p:cNvPr id="4" name="Content Placeholder 3">
            <a:extLst>
              <a:ext uri="{FF2B5EF4-FFF2-40B4-BE49-F238E27FC236}">
                <a16:creationId xmlns:a16="http://schemas.microsoft.com/office/drawing/2014/main" id="{C1843B7C-AFF6-440A-A4FD-6DE7AC31DBDF}"/>
              </a:ext>
            </a:extLst>
          </p:cNvPr>
          <p:cNvSpPr>
            <a:spLocks noGrp="1"/>
          </p:cNvSpPr>
          <p:nvPr>
            <p:ph sz="half" idx="1"/>
          </p:nvPr>
        </p:nvSpPr>
        <p:spPr>
          <a:xfrm>
            <a:off x="581192" y="2228003"/>
            <a:ext cx="11029615" cy="1784599"/>
          </a:xfrm>
        </p:spPr>
        <p:txBody>
          <a:bodyPr>
            <a:normAutofit fontScale="32500" lnSpcReduction="20000"/>
          </a:bodyPr>
          <a:lstStyle/>
          <a:p>
            <a:r>
              <a:rPr lang="it-IT" sz="5500" b="1" dirty="0"/>
              <a:t>Descrizione</a:t>
            </a:r>
            <a:r>
              <a:rPr lang="it-IT" sz="5500" dirty="0"/>
              <a:t>: La dilatazione è un'operazione che allarga l'area di oggetti bianchi in un'immagine binaria.</a:t>
            </a:r>
          </a:p>
          <a:p>
            <a:r>
              <a:rPr lang="it-IT" sz="5500" b="1" dirty="0"/>
              <a:t>Come funziona: </a:t>
            </a:r>
            <a:r>
              <a:rPr lang="it-IT" sz="5500" dirty="0"/>
              <a:t>Si applica un elemento strutturante (un piccolo kernel, spesso un quadrato o un cerchio) all'immagine. Per ogni posizione del kernel, se anche solo un pixel è bianco, tutti i pixel sottostanti nel risultato diventano bianchi.</a:t>
            </a:r>
          </a:p>
          <a:p>
            <a:r>
              <a:rPr lang="it-IT" sz="5500" b="1" dirty="0"/>
              <a:t>Utilizzo:</a:t>
            </a:r>
            <a:r>
              <a:rPr lang="it-IT" sz="5500" dirty="0"/>
              <a:t> La dilatazione è spesso utilizzata per unire regioni vicine di pixel bianchi e per riempire buchi in oggetti.</a:t>
            </a:r>
          </a:p>
          <a:p>
            <a:endParaRPr lang="it-IT" dirty="0"/>
          </a:p>
        </p:txBody>
      </p:sp>
      <p:pic>
        <p:nvPicPr>
          <p:cNvPr id="3" name="Immagine 1">
            <a:extLst>
              <a:ext uri="{FF2B5EF4-FFF2-40B4-BE49-F238E27FC236}">
                <a16:creationId xmlns:a16="http://schemas.microsoft.com/office/drawing/2014/main" id="{7B9C814B-8F63-6C4F-9408-9925EF7B3B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8498" y="3928067"/>
            <a:ext cx="2219325" cy="2200275"/>
          </a:xfrm>
          <a:prstGeom prst="rect">
            <a:avLst/>
          </a:prstGeom>
          <a:noFill/>
          <a:ln>
            <a:noFill/>
          </a:ln>
        </p:spPr>
      </p:pic>
      <p:pic>
        <p:nvPicPr>
          <p:cNvPr id="5" name="Immagine 2">
            <a:extLst>
              <a:ext uri="{FF2B5EF4-FFF2-40B4-BE49-F238E27FC236}">
                <a16:creationId xmlns:a16="http://schemas.microsoft.com/office/drawing/2014/main" id="{EABF057D-4E99-26A5-BA7C-6800A355F5D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84782" y="3928066"/>
            <a:ext cx="2200275" cy="2200275"/>
          </a:xfrm>
          <a:prstGeom prst="rect">
            <a:avLst/>
          </a:prstGeom>
          <a:noFill/>
          <a:ln>
            <a:noFill/>
          </a:ln>
        </p:spPr>
      </p:pic>
      <p:sp>
        <p:nvSpPr>
          <p:cNvPr id="10" name="TextBox 9">
            <a:extLst>
              <a:ext uri="{FF2B5EF4-FFF2-40B4-BE49-F238E27FC236}">
                <a16:creationId xmlns:a16="http://schemas.microsoft.com/office/drawing/2014/main" id="{2C5CFBE0-4B5E-28CE-BB1E-A811A01A28B8}"/>
              </a:ext>
            </a:extLst>
          </p:cNvPr>
          <p:cNvSpPr txBox="1"/>
          <p:nvPr/>
        </p:nvSpPr>
        <p:spPr>
          <a:xfrm>
            <a:off x="2548498" y="6269922"/>
            <a:ext cx="1872895" cy="369332"/>
          </a:xfrm>
          <a:prstGeom prst="rect">
            <a:avLst/>
          </a:prstGeom>
          <a:noFill/>
        </p:spPr>
        <p:txBody>
          <a:bodyPr wrap="square">
            <a:spAutoFit/>
          </a:bodyPr>
          <a:lstStyle/>
          <a:p>
            <a:r>
              <a:rPr lang="it-IT" sz="1800" dirty="0">
                <a:effectLst/>
                <a:latin typeface="Calibri" panose="020F0502020204030204" pitchFamily="34" charset="0"/>
                <a:ea typeface="Calibri" panose="020F0502020204030204" pitchFamily="34" charset="0"/>
                <a:cs typeface="Times New Roman" panose="02020603050405020304" pitchFamily="18" charset="0"/>
              </a:rPr>
              <a:t>immagine di base</a:t>
            </a:r>
            <a:endParaRPr lang="it-IT" dirty="0"/>
          </a:p>
        </p:txBody>
      </p:sp>
      <p:sp>
        <p:nvSpPr>
          <p:cNvPr id="12" name="TextBox 11">
            <a:extLst>
              <a:ext uri="{FF2B5EF4-FFF2-40B4-BE49-F238E27FC236}">
                <a16:creationId xmlns:a16="http://schemas.microsoft.com/office/drawing/2014/main" id="{29C5C676-6302-7B29-8805-EC6B29F52FDE}"/>
              </a:ext>
            </a:extLst>
          </p:cNvPr>
          <p:cNvSpPr txBox="1"/>
          <p:nvPr/>
        </p:nvSpPr>
        <p:spPr>
          <a:xfrm>
            <a:off x="5516601" y="6269922"/>
            <a:ext cx="6094206" cy="369332"/>
          </a:xfrm>
          <a:prstGeom prst="rect">
            <a:avLst/>
          </a:prstGeom>
          <a:noFill/>
        </p:spPr>
        <p:txBody>
          <a:bodyPr wrap="square">
            <a:spAutoFit/>
          </a:bodyPr>
          <a:lstStyle/>
          <a:p>
            <a:pPr marL="449580" indent="7620">
              <a:spcAft>
                <a:spcPts val="1000"/>
              </a:spcAft>
            </a:pPr>
            <a:r>
              <a:rPr lang="it-IT" sz="1800" i="1" kern="100"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Immagine dilatata con un filtro quadrato 3x3</a:t>
            </a:r>
          </a:p>
        </p:txBody>
      </p:sp>
    </p:spTree>
    <p:extLst>
      <p:ext uri="{BB962C8B-B14F-4D97-AF65-F5344CB8AC3E}">
        <p14:creationId xmlns:p14="http://schemas.microsoft.com/office/powerpoint/2010/main" val="1031242264"/>
      </p:ext>
    </p:extLst>
  </p:cSld>
  <p:clrMapOvr>
    <a:masterClrMapping/>
  </p:clrMapOvr>
</p:sld>
</file>

<file path=ppt/theme/theme1.xml><?xml version="1.0" encoding="utf-8"?>
<a:theme xmlns:a="http://schemas.openxmlformats.org/drawingml/2006/main" name="Personalizzata">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195_TF56390039_Win32" id="{FCB14B3E-2B92-48B8-A334-05E7A8EE34E1}" vid="{B6EC9E21-8C82-4EB1-BBE7-A370F785D0C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{9BAABC2F-C65F-43C7-8677-4EF91EF19452}tf56390039_win32</Template>
  <TotalTime>428</TotalTime>
  <Words>875</Words>
  <Application>Microsoft Office PowerPoint</Application>
  <PresentationFormat>Widescreen</PresentationFormat>
  <Paragraphs>79</Paragraphs>
  <Slides>14</Slides>
  <Notes>14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14</vt:i4>
      </vt:variant>
    </vt:vector>
  </HeadingPairs>
  <TitlesOfParts>
    <vt:vector size="19" baseType="lpstr">
      <vt:lpstr>Calibri</vt:lpstr>
      <vt:lpstr>Courier New</vt:lpstr>
      <vt:lpstr>Gill Sans MT</vt:lpstr>
      <vt:lpstr>Wingdings 2</vt:lpstr>
      <vt:lpstr>Personalizzata</vt:lpstr>
      <vt:lpstr>EYE TRACKING</vt:lpstr>
      <vt:lpstr>sommario</vt:lpstr>
      <vt:lpstr>Introduzione all’esperimento</vt:lpstr>
      <vt:lpstr>Introduzione all’esperimento</vt:lpstr>
      <vt:lpstr>Introduzione all’esperimento – movimenti saccadici</vt:lpstr>
      <vt:lpstr>descrizione dell’esperimento</vt:lpstr>
      <vt:lpstr>Algoritmi usati</vt:lpstr>
      <vt:lpstr>Filtro mediano</vt:lpstr>
      <vt:lpstr>dilatazione</vt:lpstr>
      <vt:lpstr>Erosione</vt:lpstr>
      <vt:lpstr>CODICE</vt:lpstr>
      <vt:lpstr>Utilizzo delle immagini</vt:lpstr>
      <vt:lpstr>Risultati finali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TRACKING</dc:title>
  <dc:creator>Matteo Chinaglia</dc:creator>
  <cp:lastModifiedBy>Matteo Fossati</cp:lastModifiedBy>
  <cp:revision>17</cp:revision>
  <dcterms:created xsi:type="dcterms:W3CDTF">2023-12-07T09:47:50Z</dcterms:created>
  <dcterms:modified xsi:type="dcterms:W3CDTF">2023-12-11T17:52:17Z</dcterms:modified>
</cp:coreProperties>
</file>